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2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1" r:id="rId19"/>
    <p:sldId id="580" r:id="rId20"/>
    <p:sldId id="579" r:id="rId21"/>
    <p:sldId id="485" r:id="rId22"/>
    <p:sldId id="499" r:id="rId23"/>
    <p:sldId id="588" r:id="rId24"/>
    <p:sldId id="589" r:id="rId25"/>
    <p:sldId id="590" r:id="rId26"/>
    <p:sldId id="463" r:id="rId27"/>
    <p:sldId id="473" r:id="rId28"/>
    <p:sldId id="528" r:id="rId29"/>
    <p:sldId id="488" r:id="rId30"/>
    <p:sldId id="543" r:id="rId31"/>
    <p:sldId id="532" r:id="rId32"/>
    <p:sldId id="492" r:id="rId33"/>
    <p:sldId id="554" r:id="rId34"/>
    <p:sldId id="493" r:id="rId35"/>
    <p:sldId id="494" r:id="rId36"/>
    <p:sldId id="497" r:id="rId37"/>
    <p:sldId id="548" r:id="rId38"/>
    <p:sldId id="495" r:id="rId39"/>
    <p:sldId id="531" r:id="rId40"/>
    <p:sldId id="529" r:id="rId41"/>
    <p:sldId id="541" r:id="rId42"/>
    <p:sldId id="555" r:id="rId43"/>
    <p:sldId id="560" r:id="rId44"/>
    <p:sldId id="561" r:id="rId45"/>
    <p:sldId id="556" r:id="rId46"/>
    <p:sldId id="557" r:id="rId47"/>
    <p:sldId id="562" r:id="rId48"/>
    <p:sldId id="559" r:id="rId49"/>
    <p:sldId id="540" r:id="rId50"/>
    <p:sldId id="498" r:id="rId51"/>
    <p:sldId id="563" r:id="rId52"/>
    <p:sldId id="565" r:id="rId53"/>
    <p:sldId id="576" r:id="rId54"/>
    <p:sldId id="577" r:id="rId55"/>
    <p:sldId id="564" r:id="rId56"/>
    <p:sldId id="539" r:id="rId57"/>
    <p:sldId id="567" r:id="rId58"/>
    <p:sldId id="566" r:id="rId59"/>
    <p:sldId id="504" r:id="rId60"/>
    <p:sldId id="568" r:id="rId61"/>
    <p:sldId id="569" r:id="rId62"/>
    <p:sldId id="570" r:id="rId63"/>
    <p:sldId id="571" r:id="rId64"/>
    <p:sldId id="573" r:id="rId65"/>
    <p:sldId id="501" r:id="rId66"/>
    <p:sldId id="574" r:id="rId67"/>
    <p:sldId id="545" r:id="rId68"/>
    <p:sldId id="575" r:id="rId69"/>
    <p:sldId id="547" r:id="rId70"/>
    <p:sldId id="583" r:id="rId71"/>
    <p:sldId id="582" r:id="rId72"/>
    <p:sldId id="584" r:id="rId73"/>
    <p:sldId id="585" r:id="rId74"/>
    <p:sldId id="572" r:id="rId75"/>
    <p:sldId id="549" r:id="rId76"/>
    <p:sldId id="550" r:id="rId77"/>
    <p:sldId id="586" r:id="rId78"/>
    <p:sldId id="591" r:id="rId79"/>
    <p:sldId id="551" r:id="rId80"/>
    <p:sldId id="552" r:id="rId81"/>
    <p:sldId id="544" r:id="rId82"/>
    <p:sldId id="476" r:id="rId83"/>
    <p:sldId id="474" r:id="rId84"/>
    <p:sldId id="479" r:id="rId85"/>
    <p:sldId id="480" r:id="rId86"/>
    <p:sldId id="481" r:id="rId87"/>
    <p:sldId id="477" r:id="rId88"/>
    <p:sldId id="482" r:id="rId89"/>
    <p:sldId id="456" r:id="rId90"/>
    <p:sldId id="45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34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440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protocol will evolve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with major version bumps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approach based on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(aka </a:t>
            </a:r>
            <a:r>
              <a:rPr lang="en-US" b="1" dirty="0">
                <a:latin typeface="Avenir Book" panose="02000503020000020003" pitchFamily="2" charset="0"/>
              </a:rPr>
              <a:t>capabilities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TLVs: formal modeling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2245-8D0D-F94B-9BBA-132C2B16ADAF}"/>
              </a:ext>
            </a:extLst>
          </p:cNvPr>
          <p:cNvSpPr txBox="1"/>
          <p:nvPr/>
        </p:nvSpPr>
        <p:spPr>
          <a:xfrm>
            <a:off x="4528456" y="5803710"/>
            <a:ext cx="3230881" cy="825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Encoded message on the wire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BER, CER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NETCONF, RESTCONF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F466-E99B-7D41-86B5-B9FAD97AFB5B}"/>
              </a:ext>
            </a:extLst>
          </p:cNvPr>
          <p:cNvSpPr txBox="1"/>
          <p:nvPr/>
        </p:nvSpPr>
        <p:spPr>
          <a:xfrm>
            <a:off x="4362995" y="1398798"/>
            <a:ext cx="3396343" cy="825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message data model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Abstract syntax: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ASN1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YANG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4A99E-AB0D-904C-B33F-DF8BF3031E5F}"/>
              </a:ext>
            </a:extLst>
          </p:cNvPr>
          <p:cNvSpPr txBox="1"/>
          <p:nvPr/>
        </p:nvSpPr>
        <p:spPr>
          <a:xfrm>
            <a:off x="513805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Local syntax: Rust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D066C-59F3-974E-8EEA-DF7FB6602072}"/>
              </a:ext>
            </a:extLst>
          </p:cNvPr>
          <p:cNvSpPr txBox="1"/>
          <p:nvPr/>
        </p:nvSpPr>
        <p:spPr>
          <a:xfrm>
            <a:off x="513805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A0A706-CA75-E14F-A540-AAB1DF1D621C}"/>
              </a:ext>
            </a:extLst>
          </p:cNvPr>
          <p:cNvSpPr/>
          <p:nvPr/>
        </p:nvSpPr>
        <p:spPr>
          <a:xfrm>
            <a:off x="4362994" y="2585893"/>
            <a:ext cx="3396343" cy="8273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Modeling language compiler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DD337-DD8E-C343-A9C6-FAB01D55A6FA}"/>
              </a:ext>
            </a:extLst>
          </p:cNvPr>
          <p:cNvSpPr txBox="1"/>
          <p:nvPr/>
        </p:nvSpPr>
        <p:spPr>
          <a:xfrm>
            <a:off x="8125097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Local syntax: Python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12C2-A458-D643-ADE6-C45210D26260}"/>
              </a:ext>
            </a:extLst>
          </p:cNvPr>
          <p:cNvSpPr txBox="1"/>
          <p:nvPr/>
        </p:nvSpPr>
        <p:spPr>
          <a:xfrm>
            <a:off x="8125097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82A6A5-A486-7346-8A5A-A6DA37E7938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984173" y="5478243"/>
            <a:ext cx="41409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CA657-988B-9447-8C50-04D361B48BE0}"/>
              </a:ext>
            </a:extLst>
          </p:cNvPr>
          <p:cNvCxnSpPr>
            <a:cxnSpLocks/>
          </p:cNvCxnSpPr>
          <p:nvPr/>
        </p:nvCxnSpPr>
        <p:spPr>
          <a:xfrm flipH="1" flipV="1">
            <a:off x="6061166" y="2223935"/>
            <a:ext cx="1" cy="36195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1EBD57B-714E-F242-9BD6-94FEEF2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" y="3770774"/>
            <a:ext cx="327144" cy="32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EEB116-D9E5-8C4D-A334-E9316305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3723889"/>
            <a:ext cx="420914" cy="42091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063F6B-9BBA-C448-AE22-14B9D7E4B857}"/>
              </a:ext>
            </a:extLst>
          </p:cNvPr>
          <p:cNvCxnSpPr>
            <a:cxnSpLocks/>
          </p:cNvCxnSpPr>
          <p:nvPr/>
        </p:nvCxnSpPr>
        <p:spPr>
          <a:xfrm flipH="1">
            <a:off x="5246916" y="3410997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325718-818E-254F-B810-EE685FD0C3B3}"/>
              </a:ext>
            </a:extLst>
          </p:cNvPr>
          <p:cNvCxnSpPr>
            <a:cxnSpLocks/>
          </p:cNvCxnSpPr>
          <p:nvPr/>
        </p:nvCxnSpPr>
        <p:spPr>
          <a:xfrm flipV="1">
            <a:off x="3984173" y="4544786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A9637-FE23-E94A-BEF2-1EB804D3FE5B}"/>
              </a:ext>
            </a:extLst>
          </p:cNvPr>
          <p:cNvCxnSpPr>
            <a:cxnSpLocks/>
          </p:cNvCxnSpPr>
          <p:nvPr/>
        </p:nvCxnSpPr>
        <p:spPr>
          <a:xfrm flipH="1">
            <a:off x="6862352" y="3420291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502244-F274-6949-BF6B-3493EE7E8873}"/>
              </a:ext>
            </a:extLst>
          </p:cNvPr>
          <p:cNvCxnSpPr>
            <a:cxnSpLocks/>
          </p:cNvCxnSpPr>
          <p:nvPr/>
        </p:nvCxnSpPr>
        <p:spPr>
          <a:xfrm flipH="1" flipV="1">
            <a:off x="6862354" y="4542043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0C9C83-7EC5-3447-8CC5-FC5E34DB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5090389"/>
            <a:ext cx="327144" cy="327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4761FD-5C80-BB4A-A507-18C5D737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5057329"/>
            <a:ext cx="420914" cy="4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19F788-A22C-3E4E-95F9-03F2F1FD4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78253"/>
              </p:ext>
            </p:extLst>
          </p:nvPr>
        </p:nvGraphicFramePr>
        <p:xfrm>
          <a:off x="1971040" y="1590524"/>
          <a:ext cx="8548914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53">
                  <a:extLst>
                    <a:ext uri="{9D8B030D-6E8A-4147-A177-3AD203B41FA5}">
                      <a16:colId xmlns:a16="http://schemas.microsoft.com/office/drawing/2014/main" val="341848955"/>
                    </a:ext>
                  </a:extLst>
                </a:gridCol>
                <a:gridCol w="5971861">
                  <a:extLst>
                    <a:ext uri="{9D8B030D-6E8A-4147-A177-3AD203B41FA5}">
                      <a16:colId xmlns:a16="http://schemas.microsoft.com/office/drawing/2014/main" val="1407260967"/>
                    </a:ext>
                  </a:extLst>
                </a:gridCol>
              </a:tblGrid>
              <a:tr h="471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Modeling language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Protocols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2171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Simple Network Management Protocol (SNMP)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16186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Light-weight Directory Access Protocol (LDAP)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22443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YANG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Network Configuration Protocol (NETCONF)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94262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Protobuf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GRPC Network Management Interface (</a:t>
                      </a:r>
                      <a:r>
                        <a:rPr lang="en-US" dirty="0" err="1">
                          <a:latin typeface="Avenir Book" panose="02000503020000020003" pitchFamily="2" charset="0"/>
                        </a:rPr>
                        <a:t>gNMI</a:t>
                      </a:r>
                      <a:r>
                        <a:rPr lang="en-US" dirty="0">
                          <a:latin typeface="Avenir Book" panose="02000503020000020003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973375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Thrift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Routing In Fat Trees (RIFT)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7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06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33E5-A6B5-214B-B7CC-B0857A73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1" y="1781629"/>
            <a:ext cx="3650209" cy="2685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7E255-C087-154A-8730-20818A654104}"/>
              </a:ext>
            </a:extLst>
          </p:cNvPr>
          <p:cNvSpPr txBox="1"/>
          <p:nvPr/>
        </p:nvSpPr>
        <p:spPr>
          <a:xfrm>
            <a:off x="331741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ASN.1 model for LDAP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FAABB-0F0B-694D-806D-0AA63B3B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98" y="1781629"/>
            <a:ext cx="3650209" cy="3374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B7BF7-BEB4-D24B-A1C3-F6882B192FFA}"/>
              </a:ext>
            </a:extLst>
          </p:cNvPr>
          <p:cNvSpPr txBox="1"/>
          <p:nvPr/>
        </p:nvSpPr>
        <p:spPr>
          <a:xfrm>
            <a:off x="4250597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YANG model for interface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2BC7-BEA2-8645-B4D2-5D9127F8CD28}"/>
              </a:ext>
            </a:extLst>
          </p:cNvPr>
          <p:cNvSpPr txBox="1"/>
          <p:nvPr/>
        </p:nvSpPr>
        <p:spPr>
          <a:xfrm>
            <a:off x="8160746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Thrift model for RIFT protocol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D1E26-22AF-1C4F-9ED8-57CC5666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46" y="1773512"/>
            <a:ext cx="3701001" cy="3498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pPr lvl="1"/>
            <a:r>
              <a:rPr lang="en-US" dirty="0"/>
              <a:t>Special case: replay attack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prove that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flooding: origin and outer key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0B4752-7555-CD4F-BA16-BCE016BB90A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2408143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2E4F7150-9D35-3F44-B48C-A649DBEF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2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0462177-97C2-BD40-A4CA-35627011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20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880D3562-4CB7-974E-A5A7-FC206E19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97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620538-4E98-9947-9B74-A4737A3A730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252620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61922-E519-7B42-8A04-18BF7BB471CE}"/>
              </a:ext>
            </a:extLst>
          </p:cNvPr>
          <p:cNvSpPr/>
          <p:nvPr/>
        </p:nvSpPr>
        <p:spPr>
          <a:xfrm>
            <a:off x="1567544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0379C-1783-4E4A-A15C-1AB3FAF85469}"/>
              </a:ext>
            </a:extLst>
          </p:cNvPr>
          <p:cNvSpPr/>
          <p:nvPr/>
        </p:nvSpPr>
        <p:spPr>
          <a:xfrm>
            <a:off x="4428871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CCF75-AFE2-664E-BEA6-A70B6836ECD9}"/>
              </a:ext>
            </a:extLst>
          </p:cNvPr>
          <p:cNvSpPr/>
          <p:nvPr/>
        </p:nvSpPr>
        <p:spPr>
          <a:xfrm>
            <a:off x="7256499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8114B-0E03-C94B-859D-DA097FDFA8A7}"/>
              </a:ext>
            </a:extLst>
          </p:cNvPr>
          <p:cNvGrpSpPr/>
          <p:nvPr/>
        </p:nvGrpSpPr>
        <p:grpSpPr>
          <a:xfrm>
            <a:off x="2606266" y="2068031"/>
            <a:ext cx="1641330" cy="3388005"/>
            <a:chOff x="2467450" y="2463787"/>
            <a:chExt cx="1968137" cy="40625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5BEE2B-14D0-B644-B9A7-2E7904C8449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2CB49A-5951-134F-B164-8F8CF7FC87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911650-E934-A04D-9E13-DE47D29E4237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30B532-8752-F743-8F1E-609D58D2F37D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30486072-1ED2-ED42-9A11-B6AA5821FB9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AE4D31-BE33-3344-95E3-CF904B9F0907}"/>
              </a:ext>
            </a:extLst>
          </p:cNvPr>
          <p:cNvGrpSpPr/>
          <p:nvPr/>
        </p:nvGrpSpPr>
        <p:grpSpPr>
          <a:xfrm>
            <a:off x="5413961" y="2074676"/>
            <a:ext cx="1641330" cy="3388005"/>
            <a:chOff x="2467450" y="2463787"/>
            <a:chExt cx="1968137" cy="4062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009AB9-1142-1D4B-8E7F-E39561AC311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01BF64-1C3A-5F43-A2AA-E5FB7CE229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0F4AB4-5E35-874A-81C3-F118A122AB4B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16E92A-B048-E640-862F-43AF7A6E1A92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B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C42FC8E2-327C-3341-ACAE-6C337DE87AB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0" name="Picture 18" descr="Mplain">
            <a:extLst>
              <a:ext uri="{FF2B5EF4-FFF2-40B4-BE49-F238E27FC236}">
                <a16:creationId xmlns:a16="http://schemas.microsoft.com/office/drawing/2014/main" id="{7E19F9EA-987A-4149-8D76-189812C1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75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64A574-1084-CD41-9EA2-0D25F907F098}"/>
              </a:ext>
            </a:extLst>
          </p:cNvPr>
          <p:cNvSpPr/>
          <p:nvPr/>
        </p:nvSpPr>
        <p:spPr>
          <a:xfrm>
            <a:off x="10102072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28873-1495-B444-A9F9-82A266AE6AF0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097097" y="1933936"/>
            <a:ext cx="203757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0E295A-DB89-8648-8821-2D8AAB423061}"/>
              </a:ext>
            </a:extLst>
          </p:cNvPr>
          <p:cNvGrpSpPr/>
          <p:nvPr/>
        </p:nvGrpSpPr>
        <p:grpSpPr>
          <a:xfrm>
            <a:off x="8323754" y="2075927"/>
            <a:ext cx="1641330" cy="3388005"/>
            <a:chOff x="2467450" y="2463787"/>
            <a:chExt cx="1968137" cy="40625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443993-897B-5943-A5E5-CC43910615C8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9E47DF-7F93-5345-A65B-AADD6EEF7D06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753439-D02C-F047-AF4C-D74E861684A4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C0B9C6-70E6-7747-BA2D-5FDFA866C32E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C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65A25FE9-628F-0A42-94F4-BD293B645079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AF98FA-C28A-2B47-90B2-CA25A9B8B239}"/>
              </a:ext>
            </a:extLst>
          </p:cNvPr>
          <p:cNvSpPr txBox="1"/>
          <p:nvPr/>
        </p:nvSpPr>
        <p:spPr>
          <a:xfrm>
            <a:off x="594616" y="5677487"/>
            <a:ext cx="11388378" cy="1039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Every router in the networks must have the same pre-shared origin key (only feasible for IDR)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outer keys can be different per link, but are the same in practice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key roll-over is very painful; often does not happen in practice</a:t>
            </a:r>
          </a:p>
        </p:txBody>
      </p:sp>
    </p:spTree>
    <p:extLst>
      <p:ext uri="{BB962C8B-B14F-4D97-AF65-F5344CB8AC3E}">
        <p14:creationId xmlns:p14="http://schemas.microsoft.com/office/powerpoint/2010/main" val="693816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origin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6000" dirty="0"/>
              <a:t>Planning for evolution</a:t>
            </a:r>
            <a:br>
              <a:rPr lang="en-US" sz="5400" dirty="0"/>
            </a:br>
            <a:r>
              <a:rPr lang="en-US" sz="3600" dirty="0"/>
              <a:t>Multi-version, multi-feature, multi-vendor networks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13659</TotalTime>
  <Words>4477</Words>
  <Application>Microsoft Macintosh PowerPoint</Application>
  <PresentationFormat>Widescreen</PresentationFormat>
  <Paragraphs>832</Paragraphs>
  <Slides>89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Planning for evolution Multi-version, multi-feature, multi-vendor networks</vt:lpstr>
      <vt:lpstr>Your protocol will evolve over time</vt:lpstr>
      <vt:lpstr>The problem with major version bumps</vt:lpstr>
      <vt:lpstr>A better approach based on features</vt:lpstr>
      <vt:lpstr>Capability announcement (“negotiation”)</vt:lpstr>
      <vt:lpstr>Example: BGPv4 capabilities</vt:lpstr>
      <vt:lpstr>Type Length Value (TLV) Encoding</vt:lpstr>
      <vt:lpstr>Type Length Value (TLV) Encoding</vt:lpstr>
      <vt:lpstr>Hierarchical TLVs</vt:lpstr>
      <vt:lpstr>Easy to skip unknown TLVs</vt:lpstr>
      <vt:lpstr>Example: IANA ISIS TLV code point registry</vt:lpstr>
      <vt:lpstr>How to handle unrecognized TLVs?</vt:lpstr>
      <vt:lpstr>Example: Label Distribution Protocol (LDP)</vt:lpstr>
      <vt:lpstr>Beyond TLVs: formal modeling languages</vt:lpstr>
      <vt:lpstr>Examples</vt:lpstr>
      <vt:lpstr>Examples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Control protocol security</vt:lpstr>
      <vt:lpstr>Control plane security</vt:lpstr>
      <vt:lpstr>Neighbor authentication and integrity</vt:lpstr>
      <vt:lpstr>Link state flooding: origin and outer key</vt:lpstr>
      <vt:lpstr>BGP origin authentication</vt:lpstr>
      <vt:lpstr>BGP 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4379</cp:revision>
  <cp:lastPrinted>2019-11-17T12:38:21Z</cp:lastPrinted>
  <dcterms:created xsi:type="dcterms:W3CDTF">2018-10-12T16:19:54Z</dcterms:created>
  <dcterms:modified xsi:type="dcterms:W3CDTF">2019-11-21T10:31:03Z</dcterms:modified>
</cp:coreProperties>
</file>